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5116175" cy="21383625"/>
  <p:notesSz cx="21383625" cy="151161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5"/>
  </p:normalViewPr>
  <p:slideViewPr>
    <p:cSldViewPr>
      <p:cViewPr>
        <p:scale>
          <a:sx n="46" d="100"/>
          <a:sy n="46" d="100"/>
        </p:scale>
        <p:origin x="1456" y="-14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9266238" cy="7572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12112625" y="0"/>
            <a:ext cx="9266238" cy="7572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F799BD-1004-C349-A06C-89EF9F9C5F89}" type="datetimeFigureOut">
              <a:rPr kumimoji="1" lang="ko-Kore-KR" altLang="en-US" smtClean="0"/>
              <a:t>2020. 6. 8.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8888413" y="1889125"/>
            <a:ext cx="3606800" cy="51022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2138363" y="7273925"/>
            <a:ext cx="17106900" cy="59531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4358938"/>
            <a:ext cx="9266238" cy="7572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12112625" y="14358938"/>
            <a:ext cx="9266238" cy="7572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661800-83A1-1F40-B0F5-E75C654F1A0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17657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61800-83A1-1F40-B0F5-E75C654F1A03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8265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tiff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ECF6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319104" y="-14813"/>
            <a:ext cx="6400875" cy="2319484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7924562" y="576286"/>
            <a:ext cx="7191613" cy="1213597"/>
            <a:chOff x="8019800" y="310729"/>
            <a:chExt cx="7191613" cy="1213597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8019800" y="310729"/>
              <a:ext cx="7191613" cy="608851"/>
              <a:chOff x="8019800" y="310729"/>
              <a:chExt cx="7191613" cy="608851"/>
            </a:xfrm>
          </p:grpSpPr>
          <p:pic>
            <p:nvPicPr>
              <p:cNvPr id="5" name="Object 4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8019800" y="310729"/>
                <a:ext cx="7191613" cy="608851"/>
              </a:xfrm>
              <a:prstGeom prst="rect">
                <a:avLst/>
              </a:prstGeom>
            </p:spPr>
          </p:pic>
        </p:grpSp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347158" y="375163"/>
              <a:ext cx="6588271" cy="114916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-75100" y="2630251"/>
            <a:ext cx="14803672" cy="4230627"/>
            <a:chOff x="-75100" y="2630251"/>
            <a:chExt cx="14803672" cy="4230627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156654" y="2630251"/>
              <a:ext cx="14571918" cy="4230627"/>
              <a:chOff x="156654" y="2630251"/>
              <a:chExt cx="14571918" cy="4230627"/>
            </a:xfrm>
          </p:grpSpPr>
          <p:pic>
            <p:nvPicPr>
              <p:cNvPr id="11" name="Object 10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56654" y="2630251"/>
                <a:ext cx="14571918" cy="4230627"/>
              </a:xfrm>
              <a:prstGeom prst="rect">
                <a:avLst/>
              </a:prstGeom>
            </p:spPr>
          </p:pic>
        </p:grpSp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73774" y="3064999"/>
              <a:ext cx="133013" cy="133013"/>
            </a:xfrm>
            <a:prstGeom prst="rect">
              <a:avLst/>
            </a:prstGeom>
          </p:spPr>
        </p:pic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-75100" y="2751756"/>
              <a:ext cx="3638907" cy="981307"/>
            </a:xfrm>
            <a:prstGeom prst="rect">
              <a:avLst/>
            </a:prstGeom>
          </p:spPr>
        </p:pic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91790" y="3550257"/>
              <a:ext cx="3683753" cy="44798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94749" y="7279925"/>
            <a:ext cx="14571918" cy="8681980"/>
            <a:chOff x="194749" y="7279925"/>
            <a:chExt cx="14571918" cy="8681980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94749" y="7279925"/>
              <a:ext cx="14571918" cy="8681980"/>
            </a:xfrm>
            <a:prstGeom prst="rect">
              <a:avLst/>
            </a:prstGeom>
          </p:spPr>
        </p:pic>
      </p:grpSp>
      <p:pic>
        <p:nvPicPr>
          <p:cNvPr id="27" name="Object 26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511869" y="7714674"/>
            <a:ext cx="133013" cy="133013"/>
          </a:xfrm>
          <a:prstGeom prst="rect">
            <a:avLst/>
          </a:prstGeom>
        </p:spPr>
      </p:pic>
      <p:pic>
        <p:nvPicPr>
          <p:cNvPr id="29" name="Object 28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470022" y="7439525"/>
            <a:ext cx="2222960" cy="981307"/>
          </a:xfrm>
          <a:prstGeom prst="rect">
            <a:avLst/>
          </a:prstGeom>
        </p:spPr>
      </p:pic>
      <p:grpSp>
        <p:nvGrpSpPr>
          <p:cNvPr id="1008" name="그룹 1008"/>
          <p:cNvGrpSpPr/>
          <p:nvPr/>
        </p:nvGrpSpPr>
        <p:grpSpPr>
          <a:xfrm>
            <a:off x="194749" y="16518020"/>
            <a:ext cx="14571918" cy="4230627"/>
            <a:chOff x="194749" y="16518020"/>
            <a:chExt cx="14571918" cy="4230627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94749" y="16518020"/>
              <a:ext cx="14571918" cy="4230627"/>
            </a:xfrm>
            <a:prstGeom prst="rect">
              <a:avLst/>
            </a:prstGeom>
          </p:spPr>
        </p:pic>
      </p:grpSp>
      <p:pic>
        <p:nvPicPr>
          <p:cNvPr id="36" name="Object 3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511869" y="16952769"/>
            <a:ext cx="133013" cy="133013"/>
          </a:xfrm>
          <a:prstGeom prst="rect">
            <a:avLst/>
          </a:prstGeom>
        </p:spPr>
      </p:pic>
      <p:pic>
        <p:nvPicPr>
          <p:cNvPr id="38" name="Object 37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-188645" y="16639525"/>
            <a:ext cx="3613874" cy="98130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C4EF95-D4A4-5840-ADBD-F546311F5ADB}"/>
              </a:ext>
            </a:extLst>
          </p:cNvPr>
          <p:cNvSpPr txBox="1"/>
          <p:nvPr/>
        </p:nvSpPr>
        <p:spPr>
          <a:xfrm>
            <a:off x="470022" y="4124428"/>
            <a:ext cx="72404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최근 구직자들의 역량을 포트폴리오로 평가하는 기업들이 많이 늘고 있는 추세입니다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많은 포트폴리오 제작 플랫폼들이 있지만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구직자들이 자신의 포트폴리오를 잘 만들었는지 객관적인  데이터에 근거한 피드백을 받기가 어렵습니다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마이아포는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열람자들의 </a:t>
            </a:r>
            <a:r>
              <a:rPr kumimoji="1" lang="ko-KR" altLang="en-US" b="1" dirty="0" err="1">
                <a:solidFill>
                  <a:srgbClr val="00B050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아이트래킹</a:t>
            </a:r>
            <a:r>
              <a:rPr kumimoji="1" lang="en-US" altLang="ko-KR" b="1" dirty="0">
                <a:solidFill>
                  <a:srgbClr val="00B050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, </a:t>
            </a:r>
            <a:r>
              <a:rPr kumimoji="1" lang="ko-KR" altLang="en-US" b="1" dirty="0" err="1">
                <a:solidFill>
                  <a:srgbClr val="00B050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태그클라우드</a:t>
            </a:r>
            <a:r>
              <a:rPr kumimoji="1" lang="ko-KR" altLang="en-US" dirty="0">
                <a:solidFill>
                  <a:srgbClr val="00B050"/>
                </a:solidFill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dirty="0">
                <a:latin typeface="Nanum Gothic" panose="020D0604000000000000" pitchFamily="34" charset="-127"/>
                <a:ea typeface="Nanum Gothic" panose="020D0604000000000000" pitchFamily="34" charset="-127"/>
              </a:rPr>
              <a:t>분석 데이터로 객관적인 피드백을 제공해주고자 개발되었습니다</a:t>
            </a:r>
            <a:r>
              <a:rPr kumimoji="1" lang="en-US" altLang="ko-KR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  <a:endParaRPr kumimoji="1" lang="ko-Kore-KR" altLang="en-US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D8E784D-BB84-1D4B-A125-73409FDA953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129546" y="2936807"/>
            <a:ext cx="1232087" cy="1232087"/>
          </a:xfrm>
          <a:prstGeom prst="rect">
            <a:avLst/>
          </a:prstGeom>
        </p:spPr>
      </p:pic>
      <p:pic>
        <p:nvPicPr>
          <p:cNvPr id="30" name="그림 29" descr="텍스트이(가) 표시된 사진&#10;&#10;자동 생성된 설명">
            <a:extLst>
              <a:ext uri="{FF2B5EF4-FFF2-40B4-BE49-F238E27FC236}">
                <a16:creationId xmlns:a16="http://schemas.microsoft.com/office/drawing/2014/main" id="{95AD575A-1F1D-A844-A427-B99A2B044B3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4066" y="2790477"/>
            <a:ext cx="2892330" cy="3506269"/>
          </a:xfrm>
          <a:prstGeom prst="rect">
            <a:avLst/>
          </a:prstGeom>
        </p:spPr>
      </p:pic>
      <p:pic>
        <p:nvPicPr>
          <p:cNvPr id="40" name="그림 39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18DE0212-3FFD-7345-9A52-2E94841ACFE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8515" y="12743023"/>
            <a:ext cx="3844458" cy="2288010"/>
          </a:xfrm>
          <a:prstGeom prst="rect">
            <a:avLst/>
          </a:prstGeom>
        </p:spPr>
      </p:pic>
      <p:pic>
        <p:nvPicPr>
          <p:cNvPr id="44" name="그림 43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505752D6-1602-5C4B-8BAF-201C8B3241F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0229" y="12504761"/>
            <a:ext cx="2113640" cy="2727278"/>
          </a:xfrm>
          <a:prstGeom prst="rect">
            <a:avLst/>
          </a:prstGeom>
        </p:spPr>
      </p:pic>
      <p:pic>
        <p:nvPicPr>
          <p:cNvPr id="46" name="그림 45" descr="사진, 앉아있는, 하얀색, 사람들이(가) 표시된 사진&#10;&#10;자동 생성된 설명">
            <a:extLst>
              <a:ext uri="{FF2B5EF4-FFF2-40B4-BE49-F238E27FC236}">
                <a16:creationId xmlns:a16="http://schemas.microsoft.com/office/drawing/2014/main" id="{40547C35-A196-E447-8D1C-DD0AAB93A20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2973" y="12748207"/>
            <a:ext cx="3844458" cy="2288010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E5922896-6E0F-2B44-B45A-F886BA9F2D4D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140" y="8105055"/>
            <a:ext cx="6960755" cy="3982639"/>
          </a:xfrm>
          <a:prstGeom prst="rect">
            <a:avLst/>
          </a:prstGeom>
        </p:spPr>
      </p:pic>
      <p:pic>
        <p:nvPicPr>
          <p:cNvPr id="50" name="그림 49" descr="스크린샷이(가) 표시된 사진&#10;&#10;자동 생성된 설명">
            <a:extLst>
              <a:ext uri="{FF2B5EF4-FFF2-40B4-BE49-F238E27FC236}">
                <a16:creationId xmlns:a16="http://schemas.microsoft.com/office/drawing/2014/main" id="{FCF82601-87B8-6448-8C11-9A6A6C9AE7A1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869" y="12792824"/>
            <a:ext cx="3822211" cy="2236099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7C3473EC-479C-BC42-988A-680D845333CB}"/>
              </a:ext>
            </a:extLst>
          </p:cNvPr>
          <p:cNvSpPr txBox="1"/>
          <p:nvPr/>
        </p:nvSpPr>
        <p:spPr>
          <a:xfrm>
            <a:off x="644882" y="12141913"/>
            <a:ext cx="5313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최종</a:t>
            </a:r>
            <a:r>
              <a:rPr kumimoji="1" lang="ko-KR" altLang="en-US" dirty="0"/>
              <a:t> 분석 결과 화면</a:t>
            </a:r>
            <a:endParaRPr kumimoji="1" lang="ko-Kore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D32B2B0-D89B-B14E-8109-44A69834B8EF}"/>
              </a:ext>
            </a:extLst>
          </p:cNvPr>
          <p:cNvSpPr txBox="1"/>
          <p:nvPr/>
        </p:nvSpPr>
        <p:spPr>
          <a:xfrm>
            <a:off x="540280" y="15230051"/>
            <a:ext cx="5313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 err="1"/>
              <a:t>아이트래킹</a:t>
            </a:r>
            <a:r>
              <a:rPr kumimoji="1" lang="ko-KR" altLang="en-US" dirty="0"/>
              <a:t> 정보 수집 화면</a:t>
            </a:r>
            <a:endParaRPr kumimoji="1" lang="ko-Kore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D62C0C4-AC58-554F-9FAC-51C63D38BCF7}"/>
              </a:ext>
            </a:extLst>
          </p:cNvPr>
          <p:cNvSpPr txBox="1"/>
          <p:nvPr/>
        </p:nvSpPr>
        <p:spPr>
          <a:xfrm>
            <a:off x="4498515" y="15265414"/>
            <a:ext cx="5313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누적</a:t>
            </a:r>
            <a:r>
              <a:rPr kumimoji="1" lang="ko-KR" altLang="en-US" dirty="0"/>
              <a:t> </a:t>
            </a:r>
            <a:r>
              <a:rPr kumimoji="1" lang="ko-Kore-KR" altLang="en-US" dirty="0"/>
              <a:t>아이트래킹</a:t>
            </a:r>
            <a:r>
              <a:rPr kumimoji="1" lang="ko-KR" altLang="en-US" dirty="0"/>
              <a:t> 데이터 시각화 </a:t>
            </a:r>
            <a:endParaRPr kumimoji="1" lang="ko-Kore-KR" alt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7ED41B3-9246-D44C-9E00-5BEED31E98A5}"/>
              </a:ext>
            </a:extLst>
          </p:cNvPr>
          <p:cNvSpPr txBox="1"/>
          <p:nvPr/>
        </p:nvSpPr>
        <p:spPr>
          <a:xfrm>
            <a:off x="8342973" y="15267402"/>
            <a:ext cx="5313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텍스트</a:t>
            </a:r>
            <a:r>
              <a:rPr kumimoji="1" lang="ko-KR" altLang="en-US" dirty="0"/>
              <a:t> 분석 자료</a:t>
            </a:r>
            <a:endParaRPr kumimoji="1" lang="ko-Kore-KR" altLang="en-US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BB2E4BC-076B-1042-88FA-94133A7A0B8A}"/>
              </a:ext>
            </a:extLst>
          </p:cNvPr>
          <p:cNvSpPr txBox="1"/>
          <p:nvPr/>
        </p:nvSpPr>
        <p:spPr>
          <a:xfrm>
            <a:off x="12214082" y="15234813"/>
            <a:ext cx="2361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태그 </a:t>
            </a:r>
            <a:r>
              <a:rPr kumimoji="1" lang="ko-KR" altLang="en-US" dirty="0" err="1"/>
              <a:t>클라우드</a:t>
            </a:r>
            <a:r>
              <a:rPr kumimoji="1" lang="ko-KR" altLang="en-US" dirty="0"/>
              <a:t> 시각화</a:t>
            </a:r>
            <a:endParaRPr kumimoji="1" lang="ko-Kore-KR" alt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E270BFE-0C7C-0B4E-8D77-8395F6F850AC}"/>
              </a:ext>
            </a:extLst>
          </p:cNvPr>
          <p:cNvSpPr txBox="1"/>
          <p:nvPr/>
        </p:nvSpPr>
        <p:spPr>
          <a:xfrm>
            <a:off x="7731378" y="8331386"/>
            <a:ext cx="6760806" cy="406265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ko-KR" altLang="en-US" dirty="0"/>
              <a:t> 포트폴리오</a:t>
            </a:r>
            <a:r>
              <a:rPr kumimoji="1" lang="en-US" altLang="ko-KR" dirty="0"/>
              <a:t>(PDF</a:t>
            </a:r>
            <a:r>
              <a:rPr kumimoji="1" lang="ko-KR" altLang="en-US" dirty="0"/>
              <a:t> 형식</a:t>
            </a:r>
            <a:r>
              <a:rPr kumimoji="1" lang="en-US" altLang="ko-KR" dirty="0"/>
              <a:t>)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 업로드 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다른 사용자가 열람을 하면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>
                <a:solidFill>
                  <a:srgbClr val="92D050"/>
                </a:solidFill>
              </a:rPr>
              <a:t>&lt;</a:t>
            </a:r>
            <a:r>
              <a:rPr kumimoji="1" lang="ko-KR" altLang="en-US" b="1" dirty="0">
                <a:solidFill>
                  <a:srgbClr val="92D050"/>
                </a:solidFill>
              </a:rPr>
              <a:t> 열람자 데이터 기반 분석 </a:t>
            </a:r>
            <a:r>
              <a:rPr kumimoji="1" lang="en-US" altLang="ko-KR" b="1" dirty="0">
                <a:solidFill>
                  <a:srgbClr val="92D050"/>
                </a:solidFill>
              </a:rPr>
              <a:t>&gt;</a:t>
            </a:r>
          </a:p>
          <a:p>
            <a:pPr marL="342900" indent="-342900">
              <a:buAutoNum type="arabicPeriod"/>
            </a:pPr>
            <a:r>
              <a:rPr kumimoji="1" lang="ko-KR" altLang="en-US" dirty="0"/>
              <a:t>열람자의 시선을 분석한다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(Eye tracking)</a:t>
            </a:r>
          </a:p>
          <a:p>
            <a:pPr marL="342900" indent="-342900">
              <a:buAutoNum type="arabicPeriod"/>
            </a:pPr>
            <a:r>
              <a:rPr kumimoji="1" lang="ko-KR" altLang="en-US" dirty="0"/>
              <a:t>시선 추적 데이터를 저장하여 시각화 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(</a:t>
            </a:r>
            <a:r>
              <a:rPr kumimoji="1" lang="ko-KR" altLang="en-US" dirty="0"/>
              <a:t>색상 변경</a:t>
            </a:r>
            <a:r>
              <a:rPr kumimoji="1" lang="en-US" altLang="ko-KR" dirty="0"/>
              <a:t>)</a:t>
            </a:r>
          </a:p>
          <a:p>
            <a:pPr marL="342900" indent="-342900">
              <a:buAutoNum type="arabicPeriod"/>
            </a:pPr>
            <a:endParaRPr kumimoji="1" lang="en-US" altLang="ko-KR" sz="2000" b="1" dirty="0"/>
          </a:p>
          <a:p>
            <a:r>
              <a:rPr kumimoji="1" lang="en-US" altLang="ko-KR" b="1" dirty="0">
                <a:solidFill>
                  <a:srgbClr val="92D050"/>
                </a:solidFill>
              </a:rPr>
              <a:t>&lt;</a:t>
            </a:r>
            <a:r>
              <a:rPr kumimoji="1" lang="ko-KR" altLang="en-US" b="1" dirty="0">
                <a:solidFill>
                  <a:srgbClr val="92D050"/>
                </a:solidFill>
              </a:rPr>
              <a:t> 작성자 데이터 기반 분석 </a:t>
            </a:r>
            <a:r>
              <a:rPr kumimoji="1" lang="en-US" altLang="ko-KR" b="1" dirty="0">
                <a:solidFill>
                  <a:srgbClr val="92D050"/>
                </a:solidFill>
              </a:rPr>
              <a:t>&gt;</a:t>
            </a:r>
          </a:p>
          <a:p>
            <a:pPr marL="342900" indent="-342900">
              <a:buAutoNum type="arabicPeriod"/>
            </a:pPr>
            <a:r>
              <a:rPr kumimoji="1" lang="ko-KR" altLang="en-US" dirty="0"/>
              <a:t>포트폴리오에 작성된 텍스트를 분석한다</a:t>
            </a:r>
            <a:r>
              <a:rPr kumimoji="1"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kumimoji="1" lang="ko-KR" altLang="en-US" dirty="0"/>
              <a:t>분석된 텍스트를 기반으로 태그 </a:t>
            </a:r>
            <a:r>
              <a:rPr kumimoji="1" lang="ko-KR" altLang="en-US" dirty="0" err="1"/>
              <a:t>클라우드를</a:t>
            </a:r>
            <a:r>
              <a:rPr kumimoji="1" lang="ko-KR" altLang="en-US" dirty="0"/>
              <a:t> 생성한다</a:t>
            </a:r>
            <a:r>
              <a:rPr kumimoji="1" lang="en-US" altLang="ko-KR" dirty="0"/>
              <a:t>.</a:t>
            </a:r>
          </a:p>
          <a:p>
            <a:pPr marL="342900" indent="-342900">
              <a:buAutoNum type="arabicPeriod"/>
            </a:pPr>
            <a:endParaRPr kumimoji="1" lang="en-US" altLang="ko-KR" dirty="0"/>
          </a:p>
          <a:p>
            <a:r>
              <a:rPr kumimoji="1" lang="en-US" altLang="ko-KR" b="1" dirty="0">
                <a:solidFill>
                  <a:srgbClr val="92D050"/>
                </a:solidFill>
              </a:rPr>
              <a:t>&lt;</a:t>
            </a:r>
            <a:r>
              <a:rPr kumimoji="1" lang="ko-KR" altLang="en-US" b="1" dirty="0">
                <a:solidFill>
                  <a:srgbClr val="92D050"/>
                </a:solidFill>
              </a:rPr>
              <a:t> 최종 분석 결과 </a:t>
            </a:r>
            <a:r>
              <a:rPr kumimoji="1" lang="en-US" altLang="ko-KR" b="1" dirty="0">
                <a:solidFill>
                  <a:srgbClr val="92D050"/>
                </a:solidFill>
              </a:rPr>
              <a:t>&gt;</a:t>
            </a:r>
            <a:endParaRPr kumimoji="1" lang="en-US" altLang="ko-KR" dirty="0">
              <a:solidFill>
                <a:srgbClr val="92D050"/>
              </a:solidFill>
            </a:endParaRPr>
          </a:p>
          <a:p>
            <a:r>
              <a:rPr kumimoji="1" lang="ko-KR" altLang="en-US" dirty="0"/>
              <a:t>분석 데이터를 모두 정리하여 시각화된 결과를 작성자에게 제공한다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</p:txBody>
      </p:sp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6DC85A3E-9D0E-224E-A7F2-E04A45F92ACC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8623" y="16762865"/>
            <a:ext cx="10725246" cy="372015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131</Words>
  <Application>Microsoft Macintosh PowerPoint</Application>
  <PresentationFormat>사용자 지정</PresentationFormat>
  <Paragraphs>19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Nanum Gothic</vt:lpstr>
      <vt:lpstr>Arial</vt:lpstr>
      <vt:lpstr>Calibri</vt:lpstr>
      <vt:lpstr>Office Theme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윤 준호</cp:lastModifiedBy>
  <cp:revision>11</cp:revision>
  <dcterms:created xsi:type="dcterms:W3CDTF">2020-06-07T22:31:48Z</dcterms:created>
  <dcterms:modified xsi:type="dcterms:W3CDTF">2020-06-08T08:18:03Z</dcterms:modified>
</cp:coreProperties>
</file>